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2" r:id="rId4"/>
  </p:sldMasterIdLst>
  <p:notesMasterIdLst>
    <p:notesMasterId r:id="rId20"/>
  </p:notesMasterIdLst>
  <p:sldIdLst>
    <p:sldId id="264" r:id="rId5"/>
    <p:sldId id="331" r:id="rId6"/>
    <p:sldId id="332" r:id="rId7"/>
    <p:sldId id="333" r:id="rId8"/>
    <p:sldId id="334" r:id="rId9"/>
    <p:sldId id="335" r:id="rId10"/>
    <p:sldId id="336" r:id="rId11"/>
    <p:sldId id="319" r:id="rId12"/>
    <p:sldId id="321" r:id="rId13"/>
    <p:sldId id="322" r:id="rId14"/>
    <p:sldId id="323" r:id="rId15"/>
    <p:sldId id="337" r:id="rId16"/>
    <p:sldId id="338" r:id="rId17"/>
    <p:sldId id="339" r:id="rId18"/>
    <p:sldId id="33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63225-33C7-4038-A156-0CDE7173B194}" v="39" dt="2020-09-22T15:38:00.4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39FA-C61E-435D-980E-681DA63F7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8329B-F36A-4218-9058-4BC31B008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89D0-D6A5-4273-86C4-76B70EB9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4F45E-3A49-4E45-8A1B-4871DB9A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EC82-712E-4A05-B453-998B8D9E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1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0054-5BC1-4B29-BA8C-A52284C9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5979C-0F04-484C-87CA-6DF97FBA8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BE5C-2194-471C-AF8B-7062C767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CFB58-1216-4631-A0F6-6328239A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F4ABA-7A87-48DF-AA45-45CF022A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632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D61F73-0AC1-4162-8F07-DD5457BB53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1673F-96EE-436E-8D40-25E09C42A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194D1-713B-4803-B2A0-2C1419B3D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DDD32-51A3-41EB-9098-75CE46D1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CF8A2-96E4-49A6-B79C-3CF80A1D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7377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96C9-CF5D-4C0E-B41D-181CC578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9D00-FFD6-4A7C-83D2-B714A76B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0ED8A-D461-45BA-B7EA-7C26EB7BC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C4225-148A-471F-B262-A29A1B7B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A0D9D-961B-4865-8A50-68E3DEA31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41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52298-DBAA-47FC-85FA-DEBE31C9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4C121-0DD2-4AAB-AB2A-E0C281A9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7F1DF-EB4A-4755-BFAC-DA1A7DB11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02FFF-9ED1-4AB2-8131-52674C60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9C602-2BB2-4EF8-ACD5-57B4F1C1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1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9FA8E-1F3A-4F39-992A-F2C01543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DAB6C-850C-4BAD-A875-961699E4A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CB1A1-DE2B-41DC-886D-3D7B63F78A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DB095-4315-43FE-8166-B1C41098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6F9CA-07B7-4E14-9E6E-514352698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9250A-2E1A-4F4C-82F4-23D749F0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08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F710-4617-4E3C-994D-3870B922A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F9488-67C0-48A0-B6F8-F57C8A6E8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E57B4-E709-4252-B803-B56580BD52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5DDA8-1CB8-45A6-A18C-1BF895081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2CDAF-F0C2-42D7-B029-C241C9DEEB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03A48-66E1-4F89-96FC-6C89B619E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E72A2-708A-4EE7-B20D-8EDB3ECD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55A20C-6B46-486B-B237-268ADD5C4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8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4C75-A7C5-4B8B-9227-FD82A359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66D4C-15A2-46A4-BD0A-CD83E78DC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8A6CD-F97D-471D-93E7-2A95B6DB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2CB83-3F8E-4189-8135-C4A45356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424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F6AE1-2DBB-40DC-A809-D4EA0EBC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CFA532-C648-46CA-AB8B-EFE3A5E1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DC98C-05BB-4971-B248-2B5D8915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2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01B0-B103-457A-847C-A52792856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0BF17-4548-49B3-81C0-FA47DDAD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DEF8E3-1573-49D8-AF86-EC3B81C16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3EC59-E588-49EE-9CE0-B9991A652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C889F-A726-422E-A1FE-F89894F0C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1CF0E-A5C2-4B86-A24E-ACC34283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9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E013-5763-4CD5-8986-2AA15166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FE1AD3-6BD2-4267-BF2F-5B02A5244F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E4F2D-CD3C-4831-9E25-292E5126B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2C5D7-7D4A-4B0A-999C-A26FEEDF1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9/22/2020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71D33-8110-4D12-82E3-3FE2E1C6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D1D7F-C24B-4192-A26C-E69751A51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2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7DDDC3-881E-4EE1-9111-EEB52C53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6784B-24F8-4039-B099-3E595E039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0F1FE-4301-4F95-8767-6C2CB5AD6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65951-4E79-4293-A5A5-AEE1C687BA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F5749-D912-420D-AC68-AF5862130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64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FSpiteri" TargetMode="External"/><Relationship Id="rId2" Type="http://schemas.openxmlformats.org/officeDocument/2006/relationships/hyperlink" Target="http://louisespiteri.c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instagram.com/lfspite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CA" sz="4800">
                <a:latin typeface="Arial Narrow" panose="020B0606020202030204" pitchFamily="34" charset="0"/>
              </a:rPr>
              <a:t>Zero-Waste Instagram Communities</a:t>
            </a:r>
            <a:endParaRPr lang="en-US" sz="4800" dirty="0">
              <a:latin typeface="Arial Narrow" panose="020B0606020202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B1A3A-3CCE-4FD3-8810-1ED6A5EB4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CA" sz="2000">
                <a:latin typeface="Arial Narrow" panose="020B0606020202030204" pitchFamily="34" charset="0"/>
              </a:rPr>
              <a:t>Louise Spiteri</a:t>
            </a:r>
          </a:p>
          <a:p>
            <a:pPr algn="l"/>
            <a:r>
              <a:rPr lang="en-CA" sz="2000">
                <a:latin typeface="Arial Narrow" panose="020B0606020202030204" pitchFamily="34" charset="0"/>
              </a:rPr>
              <a:t>School of Information Management</a:t>
            </a:r>
          </a:p>
          <a:p>
            <a:pPr algn="l"/>
            <a:r>
              <a:rPr lang="en-CA" sz="2000">
                <a:latin typeface="Arial Narrow" panose="020B0606020202030204" pitchFamily="34" charset="0"/>
              </a:rPr>
              <a:t>Dalhousie University</a:t>
            </a:r>
            <a:endParaRPr lang="en-CA" sz="2000" dirty="0">
              <a:latin typeface="Arial Narrow" panose="020B0606020202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picture containing items, different, photo, table&#10;&#10;Description automatically generated">
            <a:extLst>
              <a:ext uri="{FF2B5EF4-FFF2-40B4-BE49-F238E27FC236}">
                <a16:creationId xmlns:a16="http://schemas.microsoft.com/office/drawing/2014/main" id="{01F8D59E-EA1C-44C5-9B66-AFB496C50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61" r="2" b="2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F4A0-CD3B-48D8-A532-95CD476F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4622160"/>
            <a:ext cx="4023360" cy="11057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Arial Narrow" panose="020B0606020202030204" pitchFamily="34" charset="0"/>
              </a:rPr>
              <a:t>Themes 1-4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8A7CE14-510A-41D8-99A3-A70AFEED49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471490"/>
              </p:ext>
            </p:extLst>
          </p:nvPr>
        </p:nvGraphicFramePr>
        <p:xfrm>
          <a:off x="5662382" y="625684"/>
          <a:ext cx="5912784" cy="545538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92095">
                  <a:extLst>
                    <a:ext uri="{9D8B030D-6E8A-4147-A177-3AD203B41FA5}">
                      <a16:colId xmlns:a16="http://schemas.microsoft.com/office/drawing/2014/main" val="3573718571"/>
                    </a:ext>
                  </a:extLst>
                </a:gridCol>
                <a:gridCol w="3020689">
                  <a:extLst>
                    <a:ext uri="{9D8B030D-6E8A-4147-A177-3AD203B41FA5}">
                      <a16:colId xmlns:a16="http://schemas.microsoft.com/office/drawing/2014/main" val="1680019627"/>
                    </a:ext>
                  </a:extLst>
                </a:gridCol>
              </a:tblGrid>
              <a:tr h="555832">
                <a:tc>
                  <a:txBody>
                    <a:bodyPr/>
                    <a:lstStyle/>
                    <a:p>
                      <a:pPr algn="ctr"/>
                      <a:r>
                        <a:rPr lang="en-CA" sz="2700">
                          <a:latin typeface="Arial Narrow" panose="020B0606020202030204" pitchFamily="34" charset="0"/>
                        </a:rPr>
                        <a:t>Theme</a:t>
                      </a:r>
                    </a:p>
                  </a:txBody>
                  <a:tcPr marL="102932" marR="102932" marT="51466" marB="5146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700">
                          <a:latin typeface="Arial Narrow" panose="020B0606020202030204" pitchFamily="34" charset="0"/>
                        </a:rPr>
                        <a:t>Sub-Themes</a:t>
                      </a:r>
                    </a:p>
                  </a:txBody>
                  <a:tcPr marL="102932" marR="102932" marT="51466" marB="51466"/>
                </a:tc>
                <a:extLst>
                  <a:ext uri="{0D108BD9-81ED-4DB2-BD59-A6C34878D82A}">
                    <a16:rowId xmlns:a16="http://schemas.microsoft.com/office/drawing/2014/main" val="2036622218"/>
                  </a:ext>
                </a:extLst>
              </a:tr>
              <a:tr h="1070490">
                <a:tc>
                  <a:txBody>
                    <a:bodyPr/>
                    <a:lstStyle/>
                    <a:p>
                      <a:pPr algn="l"/>
                      <a:r>
                        <a:rPr lang="en-CA" sz="2000">
                          <a:latin typeface="Arial Narrow" panose="020B0606020202030204" pitchFamily="34" charset="0"/>
                        </a:rPr>
                        <a:t>Avoiding environmental hazards </a:t>
                      </a:r>
                    </a:p>
                  </a:txBody>
                  <a:tcPr marL="102932" marR="102932" marT="51466" marB="5146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kern="1200">
                          <a:effectLst/>
                          <a:latin typeface="Arial Narrow" panose="020B0606020202030204" pitchFamily="34" charset="0"/>
                        </a:rPr>
                        <a:t>Eco-anxiety; Environmental effects; Packaging; Plastic; Trash; Travel</a:t>
                      </a:r>
                      <a:endParaRPr lang="en-CA" sz="2000">
                        <a:latin typeface="Arial Narrow" panose="020B0606020202030204" pitchFamily="34" charset="0"/>
                      </a:endParaRPr>
                    </a:p>
                  </a:txBody>
                  <a:tcPr marL="102932" marR="102932" marT="51466" marB="51466"/>
                </a:tc>
                <a:extLst>
                  <a:ext uri="{0D108BD9-81ED-4DB2-BD59-A6C34878D82A}">
                    <a16:rowId xmlns:a16="http://schemas.microsoft.com/office/drawing/2014/main" val="178766596"/>
                  </a:ext>
                </a:extLst>
              </a:tr>
              <a:tr h="1379285">
                <a:tc>
                  <a:txBody>
                    <a:bodyPr/>
                    <a:lstStyle/>
                    <a:p>
                      <a:pPr algn="l"/>
                      <a:r>
                        <a:rPr lang="en-GB" sz="2000" kern="1200">
                          <a:effectLst/>
                          <a:latin typeface="Arial Narrow" panose="020B0606020202030204" pitchFamily="34" charset="0"/>
                        </a:rPr>
                        <a:t>Buying behaviour </a:t>
                      </a:r>
                      <a:endParaRPr lang="en-CA" sz="2000">
                        <a:latin typeface="Arial Narrow" panose="020B0606020202030204" pitchFamily="34" charset="0"/>
                      </a:endParaRPr>
                    </a:p>
                  </a:txBody>
                  <a:tcPr marL="102932" marR="102932" marT="51466" marB="5146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000" kern="1200">
                          <a:effectLst/>
                          <a:latin typeface="Arial Narrow" panose="020B0606020202030204" pitchFamily="34" charset="0"/>
                        </a:rPr>
                        <a:t>Fast fashion; Local goods; Marketing; Savings; Sustainable goods; Thrifting; Waiting; ZW consumerism</a:t>
                      </a:r>
                      <a:endParaRPr lang="en-CA" sz="2000">
                        <a:latin typeface="Arial Narrow" panose="020B0606020202030204" pitchFamily="34" charset="0"/>
                      </a:endParaRPr>
                    </a:p>
                  </a:txBody>
                  <a:tcPr marL="102932" marR="102932" marT="51466" marB="51466"/>
                </a:tc>
                <a:extLst>
                  <a:ext uri="{0D108BD9-81ED-4DB2-BD59-A6C34878D82A}">
                    <a16:rowId xmlns:a16="http://schemas.microsoft.com/office/drawing/2014/main" val="1587304812"/>
                  </a:ext>
                </a:extLst>
              </a:tr>
              <a:tr h="761695">
                <a:tc>
                  <a:txBody>
                    <a:bodyPr/>
                    <a:lstStyle/>
                    <a:p>
                      <a:pPr algn="l"/>
                      <a:r>
                        <a:rPr lang="en-GB" sz="2000" kern="1200">
                          <a:effectLst/>
                          <a:latin typeface="Arial Narrow" panose="020B0606020202030204" pitchFamily="34" charset="0"/>
                        </a:rPr>
                        <a:t>Dealing with social context </a:t>
                      </a:r>
                      <a:endParaRPr lang="en-CA" sz="2000">
                        <a:latin typeface="Arial Narrow" panose="020B0606020202030204" pitchFamily="34" charset="0"/>
                      </a:endParaRPr>
                    </a:p>
                  </a:txBody>
                  <a:tcPr marL="102932" marR="102932" marT="51466" marB="5146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000">
                          <a:latin typeface="Arial Narrow" panose="020B0606020202030204" pitchFamily="34" charset="0"/>
                        </a:rPr>
                        <a:t>Greenwashing; Recycling fallacy</a:t>
                      </a:r>
                    </a:p>
                  </a:txBody>
                  <a:tcPr marL="102932" marR="102932" marT="51466" marB="51466"/>
                </a:tc>
                <a:extLst>
                  <a:ext uri="{0D108BD9-81ED-4DB2-BD59-A6C34878D82A}">
                    <a16:rowId xmlns:a16="http://schemas.microsoft.com/office/drawing/2014/main" val="111519637"/>
                  </a:ext>
                </a:extLst>
              </a:tr>
              <a:tr h="1688080">
                <a:tc>
                  <a:txBody>
                    <a:bodyPr/>
                    <a:lstStyle/>
                    <a:p>
                      <a:pPr algn="l"/>
                      <a:r>
                        <a:rPr lang="en-GB" sz="2000" kern="1200">
                          <a:effectLst/>
                          <a:latin typeface="Arial Narrow" panose="020B0606020202030204" pitchFamily="34" charset="0"/>
                        </a:rPr>
                        <a:t>Dealing with ZW misconceptions </a:t>
                      </a:r>
                      <a:endParaRPr lang="en-CA" sz="2000">
                        <a:latin typeface="Arial Narrow" panose="020B0606020202030204" pitchFamily="34" charset="0"/>
                      </a:endParaRPr>
                    </a:p>
                  </a:txBody>
                  <a:tcPr marL="102932" marR="102932" marT="51466" marB="51466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2000" dirty="0">
                          <a:latin typeface="Arial Narrow" panose="020B0606020202030204" pitchFamily="34" charset="0"/>
                        </a:rPr>
                        <a:t>Bulk shopping; Cleaning; Farmers’ markets; Food preparation; Food waste; Health; Personal hygiene; Pets</a:t>
                      </a:r>
                    </a:p>
                  </a:txBody>
                  <a:tcPr marL="102932" marR="102932" marT="51466" marB="51466"/>
                </a:tc>
                <a:extLst>
                  <a:ext uri="{0D108BD9-81ED-4DB2-BD59-A6C34878D82A}">
                    <a16:rowId xmlns:a16="http://schemas.microsoft.com/office/drawing/2014/main" val="1163165166"/>
                  </a:ext>
                </a:extLst>
              </a:tr>
            </a:tbl>
          </a:graphicData>
        </a:graphic>
      </p:graphicFrame>
      <p:pic>
        <p:nvPicPr>
          <p:cNvPr id="4" name="Picture 3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D5E88869-5086-47A9-92A7-0104442F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23" y="847151"/>
            <a:ext cx="4993781" cy="29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1694-5101-4B83-8B2C-48745496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 Narrow" panose="020B0606020202030204" pitchFamily="34" charset="0"/>
              </a:rPr>
              <a:t>Themes 5-7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604130-613F-464A-ADD6-C1B1683B5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443971"/>
              </p:ext>
            </p:extLst>
          </p:nvPr>
        </p:nvGraphicFramePr>
        <p:xfrm>
          <a:off x="961842" y="2802153"/>
          <a:ext cx="7010398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6067626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42186004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Arial Narrow" panose="020B0606020202030204" pitchFamily="34" charset="0"/>
                        </a:rPr>
                        <a:t>Theme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latin typeface="Arial Narrow" panose="020B0606020202030204" pitchFamily="34" charset="0"/>
                        </a:rPr>
                        <a:t>Sub-Themes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653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Household &amp; personal care </a:t>
                      </a:r>
                      <a:endParaRPr lang="en-CA" dirty="0">
                        <a:latin typeface="Arial Narrow" panose="020B0606020202030204" pitchFamily="34" charset="0"/>
                      </a:endParaRPr>
                    </a:p>
                    <a:p>
                      <a:endParaRPr lang="en-CA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latin typeface="Arial Narrow" panose="020B0606020202030204" pitchFamily="34" charset="0"/>
                        </a:rPr>
                        <a:t>Bulk shopping; Cleaning; Farmers’ markets; Food preparation; Food waste; Health; Personal hygiene; Pets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1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Arial Narrow" panose="020B0606020202030204" pitchFamily="34" charset="0"/>
                        </a:rPr>
                        <a:t>Waste hierarchy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 Narrow" panose="020B0606020202030204" pitchFamily="34" charset="0"/>
                        </a:rPr>
                        <a:t>Activities in which members engaged in relation to the zero-waste hierarchy shown in Figure 1, as it applies to their personal management of waste.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3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Arial Narrow" panose="020B0606020202030204" pitchFamily="34" charset="0"/>
                        </a:rPr>
                        <a:t>Zero waste swaps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latin typeface="Arial Narrow" panose="020B0606020202030204" pitchFamily="34" charset="0"/>
                        </a:rPr>
                        <a:t>Reusable cutlery; Reusable food containers; Reusable shopping bags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89734"/>
                  </a:ext>
                </a:extLst>
              </a:tr>
            </a:tbl>
          </a:graphicData>
        </a:graphic>
      </p:graphicFrame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2BFAC6D-2C5C-48F5-8AE3-DE59D6460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641" y="84312"/>
            <a:ext cx="5715000" cy="262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5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2C0CEC-0351-406A-B0FA-C22B692F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CA" sz="4000">
                <a:latin typeface="Arial Narrow" panose="020B0606020202030204" pitchFamily="34" charset="0"/>
              </a:rPr>
              <a:t>Discussion,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cup, food, sitting, table&#10;&#10;Description automatically generated">
            <a:extLst>
              <a:ext uri="{FF2B5EF4-FFF2-40B4-BE49-F238E27FC236}">
                <a16:creationId xmlns:a16="http://schemas.microsoft.com/office/drawing/2014/main" id="{92D89E5A-268E-44EE-B79E-B1C023EFE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0" r="3" b="3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7070C-A1D2-435A-9CFA-11A8B770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Comprehensive ZW activities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Societal and family factors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Isolation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Trash jar fallacy</a:t>
            </a:r>
          </a:p>
          <a:p>
            <a:pPr marL="0" indent="0">
              <a:buNone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681594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73E8-E74A-4935-AB53-9389029A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Discussion,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003F-25D0-4DCF-B4AB-82CA05FF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CA" sz="3600" dirty="0">
                <a:latin typeface="Arial Narrow" panose="020B0606020202030204" pitchFamily="34" charset="0"/>
              </a:rPr>
              <a:t>Lack of diversity</a:t>
            </a:r>
          </a:p>
          <a:p>
            <a:r>
              <a:rPr lang="en-CA" sz="3600" dirty="0">
                <a:latin typeface="Arial Narrow" panose="020B0606020202030204" pitchFamily="34" charset="0"/>
              </a:rPr>
              <a:t>Privilege</a:t>
            </a:r>
          </a:p>
          <a:p>
            <a:r>
              <a:rPr lang="en-CA" sz="3600" dirty="0">
                <a:latin typeface="Arial Narrow" panose="020B0606020202030204" pitchFamily="34" charset="0"/>
              </a:rPr>
              <a:t>Eco-anxiety</a:t>
            </a:r>
          </a:p>
        </p:txBody>
      </p:sp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74A536C-D028-4A64-B804-FDBCE4D46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62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6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unset in the background&#10;&#10;Description automatically generated">
            <a:extLst>
              <a:ext uri="{FF2B5EF4-FFF2-40B4-BE49-F238E27FC236}">
                <a16:creationId xmlns:a16="http://schemas.microsoft.com/office/drawing/2014/main" id="{6812F515-6C68-4542-AE67-B177DE48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" r="20605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E9FEBF-A16A-404E-A2B7-1C00727E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CA" sz="3600" b="1" dirty="0">
                <a:latin typeface="Arial Narrow" panose="020B0606020202030204" pitchFamily="34" charset="0"/>
              </a:rPr>
              <a:t>Future studies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81D51-3531-44E1-B9F7-C7A5F495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CA" sz="2400" dirty="0">
                <a:latin typeface="Arial Narrow" panose="020B0606020202030204" pitchFamily="34" charset="0"/>
              </a:rPr>
              <a:t>Demographic and geographic variables (identity)</a:t>
            </a:r>
          </a:p>
          <a:p>
            <a:r>
              <a:rPr lang="en-CA" sz="2400" dirty="0">
                <a:latin typeface="Arial Narrow" panose="020B0606020202030204" pitchFamily="34" charset="0"/>
              </a:rPr>
              <a:t>Support mechanisms (structural cohesion)</a:t>
            </a:r>
          </a:p>
          <a:p>
            <a:r>
              <a:rPr lang="en-CA" sz="2400" dirty="0">
                <a:latin typeface="Arial Narrow" panose="020B0606020202030204" pitchFamily="34" charset="0"/>
              </a:rPr>
              <a:t>Perceptions of success (social aspect)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837234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35D8DA-DA89-4D66-8619-37508E0E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CA" sz="4000" dirty="0">
                <a:latin typeface="Arial Narrow" panose="020B0606020202030204" pitchFamily="34" charset="0"/>
              </a:rPr>
              <a:t>Follow 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DBA1-6D96-4008-98C1-F1942333A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Vegan Footprints: </a:t>
            </a:r>
            <a:r>
              <a:rPr lang="en-CA" dirty="0">
                <a:latin typeface="Arial Narrow" panose="020B0606020202030204" pitchFamily="34" charset="0"/>
                <a:hlinkClick r:id="rId2"/>
              </a:rPr>
              <a:t>http://louisespiteri.ca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Twitter: </a:t>
            </a:r>
            <a:r>
              <a:rPr lang="en-CA" dirty="0">
                <a:latin typeface="Arial Narrow" panose="020B0606020202030204" pitchFamily="34" charset="0"/>
                <a:hlinkClick r:id="rId3"/>
              </a:rPr>
              <a:t>@</a:t>
            </a:r>
            <a:r>
              <a:rPr lang="en-CA" dirty="0" err="1">
                <a:latin typeface="Arial Narrow" panose="020B0606020202030204" pitchFamily="34" charset="0"/>
                <a:hlinkClick r:id="rId3"/>
              </a:rPr>
              <a:t>lfspiteri</a:t>
            </a:r>
            <a:endParaRPr lang="en-CA" dirty="0">
              <a:latin typeface="Arial Narrow" panose="020B0606020202030204" pitchFamily="34" charset="0"/>
            </a:endParaRPr>
          </a:p>
          <a:p>
            <a:r>
              <a:rPr lang="en-CA" dirty="0">
                <a:latin typeface="Arial Narrow" panose="020B0606020202030204" pitchFamily="34" charset="0"/>
              </a:rPr>
              <a:t>Instagram: </a:t>
            </a:r>
            <a:r>
              <a:rPr lang="en-CA" dirty="0" err="1">
                <a:latin typeface="Arial Narrow" panose="020B0606020202030204" pitchFamily="34" charset="0"/>
                <a:hlinkClick r:id="rId4"/>
              </a:rPr>
              <a:t>lfspiteri</a:t>
            </a:r>
            <a:endParaRPr lang="en-CA" dirty="0">
              <a:latin typeface="Arial Narrow" panose="020B0606020202030204" pitchFamily="34" charset="0"/>
            </a:endParaRPr>
          </a:p>
          <a:p>
            <a:endParaRPr lang="en-CA" sz="18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en-CA">
                <a:latin typeface="Arial Narrow" panose="020B0606020202030204" pitchFamily="34" charset="0"/>
              </a:rPr>
              <a:t>My ZW </a:t>
            </a:r>
            <a:r>
              <a:rPr lang="en-CA" dirty="0">
                <a:latin typeface="Arial Narrow" panose="020B0606020202030204" pitchFamily="34" charset="0"/>
              </a:rPr>
              <a:t>office </a:t>
            </a:r>
            <a:r>
              <a:rPr lang="en-CA">
                <a:latin typeface="Arial Narrow" panose="020B0606020202030204" pitchFamily="34" charset="0"/>
              </a:rPr>
              <a:t>food kit</a:t>
            </a:r>
            <a:endParaRPr lang="en-CA" dirty="0">
              <a:latin typeface="Arial Narrow" panose="020B0606020202030204" pitchFamily="34" charset="0"/>
            </a:endParaRPr>
          </a:p>
        </p:txBody>
      </p:sp>
      <p:pic>
        <p:nvPicPr>
          <p:cNvPr id="5" name="Picture 4" descr="A cup of coffee on a table&#10;&#10;Description automatically generated">
            <a:extLst>
              <a:ext uri="{FF2B5EF4-FFF2-40B4-BE49-F238E27FC236}">
                <a16:creationId xmlns:a16="http://schemas.microsoft.com/office/drawing/2014/main" id="{3F3CFBCD-6AA6-4749-B060-20329F5324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86" r="2" b="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77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ature, grass, food&#10;&#10;Description automatically generated">
            <a:extLst>
              <a:ext uri="{FF2B5EF4-FFF2-40B4-BE49-F238E27FC236}">
                <a16:creationId xmlns:a16="http://schemas.microsoft.com/office/drawing/2014/main" id="{1B65A712-C3DA-4AB8-A8EE-0CDC32114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D28A-6019-4809-B2B8-AFF8B96E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CA" sz="3600" b="1" dirty="0">
                <a:latin typeface="Arial Narrow" panose="020B0606020202030204" pitchFamily="34" charset="0"/>
              </a:rPr>
              <a:t>Drowning in waste</a:t>
            </a:r>
          </a:p>
        </p:txBody>
      </p:sp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F0-F6E6-46DB-856D-D24D006F7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dirty="0">
                <a:latin typeface="Arial Narrow" panose="020B0606020202030204" pitchFamily="34" charset="0"/>
              </a:rPr>
              <a:t>The World Bank estimated that by 2050, waste generation will drastically outpace population growth by more than double</a:t>
            </a:r>
          </a:p>
        </p:txBody>
      </p:sp>
    </p:spTree>
    <p:extLst>
      <p:ext uri="{BB962C8B-B14F-4D97-AF65-F5344CB8AC3E}">
        <p14:creationId xmlns:p14="http://schemas.microsoft.com/office/powerpoint/2010/main" val="18802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9C4C-034D-4810-9920-9B0991CE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CA" sz="3600" b="1">
                <a:latin typeface="Arial Narrow" panose="020B0606020202030204" pitchFamily="34" charset="0"/>
              </a:rPr>
              <a:t>Zero waste and LIS</a:t>
            </a:r>
          </a:p>
        </p:txBody>
      </p:sp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966ABDDD-B4AB-4D35-87E1-4AF2079A4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2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337F-5F3E-47C2-A947-B61606AB1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dirty="0">
                <a:latin typeface="Arial Narrow" panose="020B0606020202030204" pitchFamily="34" charset="0"/>
              </a:rPr>
              <a:t>Increasing popularity of sustainable lifestyle movements = opportunity to examine how practitioners share meaning, identity, practice and goals to effect social change.</a:t>
            </a:r>
          </a:p>
        </p:txBody>
      </p:sp>
    </p:spTree>
    <p:extLst>
      <p:ext uri="{BB962C8B-B14F-4D97-AF65-F5344CB8AC3E}">
        <p14:creationId xmlns:p14="http://schemas.microsoft.com/office/powerpoint/2010/main" val="417375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FB74D-9A80-4160-A1E1-2EBDE9C0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21613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latin typeface="Arial Narrow" panose="020B0606020202030204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E040E-F4D5-47E5-8DB5-86AAF9811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68434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Examine the ZW activities that members of 5 ZW Instagram communities employ in their daily lives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A2BA1B-8F57-4FEA-A4C1-18FCCFE04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0" r="4033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0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some grass&#10;&#10;Description automatically generated">
            <a:extLst>
              <a:ext uri="{FF2B5EF4-FFF2-40B4-BE49-F238E27FC236}">
                <a16:creationId xmlns:a16="http://schemas.microsoft.com/office/drawing/2014/main" id="{239C2501-BEC5-4F9F-A738-041D7AF98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92929-D556-4247-9F37-EB7553D0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>
            <a:normAutofit/>
          </a:bodyPr>
          <a:lstStyle/>
          <a:p>
            <a:r>
              <a:rPr lang="en-CA" sz="3200" b="1">
                <a:latin typeface="Arial Narrow" panose="020B0606020202030204" pitchFamily="34" charset="0"/>
              </a:rPr>
              <a:t>Lifestyle Movements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9DD3-9818-4EEA-8775-09A3DD570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8848"/>
            <a:ext cx="6061022" cy="153619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dirty="0">
                <a:latin typeface="Arial Narrow" panose="020B0606020202030204" pitchFamily="34" charset="0"/>
              </a:rPr>
              <a:t>Internally focused groupings driven by consumption and popular culture.</a:t>
            </a:r>
          </a:p>
          <a:p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322554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wimming in the water&#10;&#10;Description automatically generated">
            <a:extLst>
              <a:ext uri="{FF2B5EF4-FFF2-40B4-BE49-F238E27FC236}">
                <a16:creationId xmlns:a16="http://schemas.microsoft.com/office/drawing/2014/main" id="{20BCD3BE-7DC3-41E7-AB57-35833EDB8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3" b="895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96A6EA-89FC-48E4-BF0F-089A60B0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CA" sz="3600">
                <a:latin typeface="Arial Narrow" panose="020B0606020202030204" pitchFamily="34" charset="0"/>
              </a:rPr>
              <a:t>Lifestyle Movement Framework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EB98-85F6-46DE-9299-C8F002050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Individual action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Social change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Identity work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Structurally diffuse</a:t>
            </a:r>
            <a:endParaRPr lang="en-CA" sz="1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11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E576D3-96C5-46EF-9D4E-435D4B936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51" r="1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891EBC-F442-4DE6-A7C4-E6E0C5B83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20170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Arial Narrow" panose="020B0606020202030204" pitchFamily="34" charset="0"/>
              </a:rPr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F55CA-9521-45C2-803D-186047F5B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7839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 Narrow" panose="020B0606020202030204" pitchFamily="34" charset="0"/>
              </a:rPr>
              <a:t>Thematic analysis of 2000 member comments in 5 popular ZW Instagram posted from 2018-2019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96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029E-D369-4A79-8F6D-5A1D60A2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Arial Narrow" panose="020B0606020202030204" pitchFamily="34" charset="0"/>
              </a:rPr>
              <a:t>ZW Instagram communities examined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B4BAD4A3-964E-4ABC-89EA-463448BC26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185648"/>
              </p:ext>
            </p:extLst>
          </p:nvPr>
        </p:nvGraphicFramePr>
        <p:xfrm>
          <a:off x="5414356" y="1320823"/>
          <a:ext cx="6408837" cy="40651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209188">
                  <a:extLst>
                    <a:ext uri="{9D8B030D-6E8A-4147-A177-3AD203B41FA5}">
                      <a16:colId xmlns:a16="http://schemas.microsoft.com/office/drawing/2014/main" val="2911207633"/>
                    </a:ext>
                  </a:extLst>
                </a:gridCol>
                <a:gridCol w="1732210">
                  <a:extLst>
                    <a:ext uri="{9D8B030D-6E8A-4147-A177-3AD203B41FA5}">
                      <a16:colId xmlns:a16="http://schemas.microsoft.com/office/drawing/2014/main" val="2354533902"/>
                    </a:ext>
                  </a:extLst>
                </a:gridCol>
                <a:gridCol w="2467439">
                  <a:extLst>
                    <a:ext uri="{9D8B030D-6E8A-4147-A177-3AD203B41FA5}">
                      <a16:colId xmlns:a16="http://schemas.microsoft.com/office/drawing/2014/main" val="2987774573"/>
                    </a:ext>
                  </a:extLst>
                </a:gridCol>
              </a:tblGrid>
              <a:tr h="786794"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Account</a:t>
                      </a:r>
                    </a:p>
                  </a:txBody>
                  <a:tcPr marL="307341" marR="184405" marT="184405" marB="1844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Followers</a:t>
                      </a:r>
                    </a:p>
                  </a:txBody>
                  <a:tcPr marL="307341" marR="184405" marT="184405" marB="1844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Owner</a:t>
                      </a:r>
                    </a:p>
                  </a:txBody>
                  <a:tcPr marL="307341" marR="184405" marT="184405" marB="18440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416952"/>
                  </a:ext>
                </a:extLst>
              </a:tr>
              <a:tr h="655662"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Going Zero Waste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183,000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Kathryn Kellogg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70077"/>
                  </a:ext>
                </a:extLst>
              </a:tr>
              <a:tr h="655662"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Wasteland Rebel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100,000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Shia </a:t>
                      </a:r>
                      <a:r>
                        <a:rPr lang="en-CA" sz="19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Su</a:t>
                      </a:r>
                      <a:endParaRPr lang="en-CA" sz="1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30518"/>
                  </a:ext>
                </a:extLst>
              </a:tr>
              <a:tr h="655662"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Zero Waste Chef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172,000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Anne-Marie Bonneau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405292"/>
                  </a:ext>
                </a:extLst>
              </a:tr>
              <a:tr h="655662"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Zero Waste Home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267,000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9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Béa</a:t>
                      </a:r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 Johnson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184928"/>
                  </a:ext>
                </a:extLst>
              </a:tr>
              <a:tr h="655662">
                <a:tc>
                  <a:txBody>
                    <a:bodyPr/>
                    <a:lstStyle/>
                    <a:p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Zero Waste Nerd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9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74,7000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9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Megean</a:t>
                      </a:r>
                      <a:r>
                        <a:rPr lang="en-CA" sz="1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Narrow" panose="020B0606020202030204" pitchFamily="34" charset="0"/>
                        </a:rPr>
                        <a:t> Weldon</a:t>
                      </a:r>
                    </a:p>
                  </a:txBody>
                  <a:tcPr marL="307341" marR="159817" marT="159817" marB="15981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60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19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reparing food on a table&#10;&#10;Description automatically generated">
            <a:extLst>
              <a:ext uri="{FF2B5EF4-FFF2-40B4-BE49-F238E27FC236}">
                <a16:creationId xmlns:a16="http://schemas.microsoft.com/office/drawing/2014/main" id="{36BA3FB1-7EC8-4473-81B9-D3BCF5CE9B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4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3DDDC-BAA6-4581-9AC5-FA76C5E24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CA" sz="5000">
                <a:latin typeface="Arial Narrow" panose="020B0606020202030204" pitchFamily="34" charset="0"/>
              </a:rPr>
              <a:t>Findings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2E015-DE07-4D0C-829C-5618A0AA7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Arial Narrow" panose="020B0606020202030204" pitchFamily="34" charset="0"/>
              </a:rPr>
              <a:t>Seven themes, or groupings, of activities emerged.</a:t>
            </a:r>
          </a:p>
          <a:p>
            <a:r>
              <a:rPr lang="en-CA" sz="3200" dirty="0">
                <a:latin typeface="Arial Narrow" panose="020B0606020202030204" pitchFamily="34" charset="0"/>
              </a:rPr>
              <a:t>36 sub-themes, or specific activities were identified.</a:t>
            </a:r>
            <a:endParaRPr lang="en-CA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560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845C69-3606-4A2B-939D-F598C4C3C9D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C9F2BE0-1FF2-439A-B846-85F875F54B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F1F60-49BD-4B11-B3A4-6A08023856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</Words>
  <Application>Microsoft Office PowerPoint</Application>
  <PresentationFormat>Widescreen</PresentationFormat>
  <Paragraphs>81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Office Theme</vt:lpstr>
      <vt:lpstr>Zero-Waste Instagram Communities</vt:lpstr>
      <vt:lpstr>Drowning in waste</vt:lpstr>
      <vt:lpstr>Zero waste and LIS</vt:lpstr>
      <vt:lpstr>Goal</vt:lpstr>
      <vt:lpstr>Lifestyle Movements</vt:lpstr>
      <vt:lpstr>Lifestyle Movement Framework</vt:lpstr>
      <vt:lpstr>Method</vt:lpstr>
      <vt:lpstr>ZW Instagram communities examined</vt:lpstr>
      <vt:lpstr>Findings</vt:lpstr>
      <vt:lpstr>Themes 1-4</vt:lpstr>
      <vt:lpstr>Themes 5-7</vt:lpstr>
      <vt:lpstr>Discussion, 1</vt:lpstr>
      <vt:lpstr>Discussion, 2</vt:lpstr>
      <vt:lpstr>Future studies</vt:lpstr>
      <vt:lpstr>Follow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2020-09-22T15:38:04Z</dcterms:created>
  <dcterms:modified xsi:type="dcterms:W3CDTF">2020-09-22T15:40:20Z</dcterms:modified>
</cp:coreProperties>
</file>